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31aeed45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31aeed45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631aeed45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631aeed454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631aeed454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631aeed454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31aeed454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631aeed454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played great in this era but at different season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631aeed454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631aeed454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1A1A1A"/>
                </a:solidFill>
              </a:rPr>
              <a:t>Thabeet </a:t>
            </a:r>
            <a:r>
              <a:rPr b="1" lang="en" sz="1200">
                <a:solidFill>
                  <a:srgbClr val="1A1A1A"/>
                </a:solidFill>
              </a:rPr>
              <a:t>struggling like other taller players in this era. </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31aeed454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631aeed454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Era (Curry vs. Antetokounmpo)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631aeed454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631aeed454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631e2e93b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631e2e93b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631aeed45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631aeed45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31aeed45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31aeed45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631aeed45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631aeed45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631aeed45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631aeed45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631aeed45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631aeed45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631aeed45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631aeed45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31aeed45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631aeed45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631aeed45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631aeed45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kaggle.com/datasets/justinas/nba-players-data/data"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16.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 the biggest players dominate the sport of Basketball?</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Sid Regmi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0" y="511300"/>
            <a:ext cx="9144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happens when we look at individual players in each Era?  </a:t>
            </a:r>
            <a:endParaRPr/>
          </a:p>
        </p:txBody>
      </p:sp>
      <p:sp>
        <p:nvSpPr>
          <p:cNvPr id="158" name="Google Shape;158;p22"/>
          <p:cNvSpPr txBox="1"/>
          <p:nvPr>
            <p:ph idx="1" type="body"/>
          </p:nvPr>
        </p:nvSpPr>
        <p:spPr>
          <a:xfrm>
            <a:off x="35550" y="1203550"/>
            <a:ext cx="9072900" cy="38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 </a:t>
            </a:r>
            <a:r>
              <a:rPr lang="en" sz="1200"/>
              <a:t>separated</a:t>
            </a:r>
            <a:r>
              <a:rPr lang="en" sz="1200"/>
              <a:t> each era and assigned a tall player vs a short player. LeBron James will be the standard good player for each Era as he played the last 20 years and was </a:t>
            </a:r>
            <a:r>
              <a:rPr lang="en" sz="1200"/>
              <a:t>dominant</a:t>
            </a:r>
            <a:r>
              <a:rPr lang="en" sz="1200"/>
              <a:t> for most of his career. </a:t>
            </a:r>
            <a:endParaRPr sz="1200"/>
          </a:p>
          <a:p>
            <a:pPr indent="0" lvl="0" marL="0" rtl="0" algn="l">
              <a:lnSpc>
                <a:spcPct val="100000"/>
              </a:lnSpc>
              <a:spcBef>
                <a:spcPts val="1200"/>
              </a:spcBef>
              <a:spcAft>
                <a:spcPts val="0"/>
              </a:spcAft>
              <a:buNone/>
            </a:pPr>
            <a:r>
              <a:rPr lang="en" sz="1200"/>
              <a:t>Late Transitional Era:</a:t>
            </a:r>
            <a:endParaRPr sz="1200"/>
          </a:p>
          <a:p>
            <a:pPr indent="-304800" lvl="0" marL="457200" rtl="0" algn="l">
              <a:lnSpc>
                <a:spcPct val="100000"/>
              </a:lnSpc>
              <a:spcBef>
                <a:spcPts val="1200"/>
              </a:spcBef>
              <a:spcAft>
                <a:spcPts val="0"/>
              </a:spcAft>
              <a:buSzPts val="1200"/>
              <a:buChar char="●"/>
            </a:pPr>
            <a:r>
              <a:rPr lang="en" sz="1200"/>
              <a:t>Tall Player: Yao Ming dominated.</a:t>
            </a:r>
            <a:endParaRPr sz="1200"/>
          </a:p>
          <a:p>
            <a:pPr indent="-304800" lvl="0" marL="457200" rtl="0" algn="l">
              <a:lnSpc>
                <a:spcPct val="100000"/>
              </a:lnSpc>
              <a:spcBef>
                <a:spcPts val="0"/>
              </a:spcBef>
              <a:spcAft>
                <a:spcPts val="0"/>
              </a:spcAft>
              <a:buSzPts val="1200"/>
              <a:buChar char="●"/>
            </a:pPr>
            <a:r>
              <a:rPr lang="en" sz="1200"/>
              <a:t>Short Player: Dwyane Wade made a name for himself.</a:t>
            </a:r>
            <a:endParaRPr sz="1200"/>
          </a:p>
          <a:p>
            <a:pPr indent="0" lvl="0" marL="0" rtl="0" algn="l">
              <a:lnSpc>
                <a:spcPct val="100000"/>
              </a:lnSpc>
              <a:spcBef>
                <a:spcPts val="1200"/>
              </a:spcBef>
              <a:spcAft>
                <a:spcPts val="0"/>
              </a:spcAft>
              <a:buNone/>
            </a:pPr>
            <a:r>
              <a:rPr lang="en" sz="1200"/>
              <a:t>Early Modern Era:</a:t>
            </a:r>
            <a:endParaRPr sz="1200"/>
          </a:p>
          <a:p>
            <a:pPr indent="-304800" lvl="0" marL="457200" rtl="0" algn="l">
              <a:lnSpc>
                <a:spcPct val="100000"/>
              </a:lnSpc>
              <a:spcBef>
                <a:spcPts val="1200"/>
              </a:spcBef>
              <a:spcAft>
                <a:spcPts val="0"/>
              </a:spcAft>
              <a:buSzPts val="1200"/>
              <a:buChar char="●"/>
            </a:pPr>
            <a:r>
              <a:rPr lang="en" sz="1200"/>
              <a:t>Few tall players, Hasheem Thabeet notable.</a:t>
            </a:r>
            <a:endParaRPr sz="1200"/>
          </a:p>
          <a:p>
            <a:pPr indent="-304800" lvl="0" marL="457200" rtl="0" algn="l">
              <a:lnSpc>
                <a:spcPct val="100000"/>
              </a:lnSpc>
              <a:spcBef>
                <a:spcPts val="0"/>
              </a:spcBef>
              <a:spcAft>
                <a:spcPts val="0"/>
              </a:spcAft>
              <a:buSzPts val="1200"/>
              <a:buChar char="●"/>
            </a:pPr>
            <a:r>
              <a:rPr lang="en" sz="1200"/>
              <a:t>Overall, tall players saw less court time.</a:t>
            </a:r>
            <a:endParaRPr sz="1200"/>
          </a:p>
          <a:p>
            <a:pPr indent="-304800" lvl="0" marL="457200" rtl="0" algn="l">
              <a:lnSpc>
                <a:spcPct val="100000"/>
              </a:lnSpc>
              <a:spcBef>
                <a:spcPts val="0"/>
              </a:spcBef>
              <a:spcAft>
                <a:spcPts val="0"/>
              </a:spcAft>
              <a:buSzPts val="1200"/>
              <a:buChar char="●"/>
            </a:pPr>
            <a:r>
              <a:rPr lang="en" sz="1200"/>
              <a:t>Short Player: Dwyane Wade dominated during this period.</a:t>
            </a:r>
            <a:endParaRPr sz="1200"/>
          </a:p>
          <a:p>
            <a:pPr indent="0" lvl="0" marL="0" rtl="0" algn="l">
              <a:lnSpc>
                <a:spcPct val="100000"/>
              </a:lnSpc>
              <a:spcBef>
                <a:spcPts val="1200"/>
              </a:spcBef>
              <a:spcAft>
                <a:spcPts val="0"/>
              </a:spcAft>
              <a:buNone/>
            </a:pPr>
            <a:r>
              <a:rPr lang="en" sz="1200"/>
              <a:t>Modern Era:</a:t>
            </a:r>
            <a:endParaRPr sz="1200"/>
          </a:p>
          <a:p>
            <a:pPr indent="-304800" lvl="0" marL="457200" rtl="0" algn="l">
              <a:lnSpc>
                <a:spcPct val="100000"/>
              </a:lnSpc>
              <a:spcBef>
                <a:spcPts val="1200"/>
              </a:spcBef>
              <a:spcAft>
                <a:spcPts val="0"/>
              </a:spcAft>
              <a:buSzPts val="1200"/>
              <a:buChar char="●"/>
            </a:pPr>
            <a:r>
              <a:rPr lang="en" sz="1200"/>
              <a:t>Tall Player: Giannis Antetokounmpo.</a:t>
            </a:r>
            <a:endParaRPr sz="1200"/>
          </a:p>
          <a:p>
            <a:pPr indent="-304800" lvl="0" marL="457200" rtl="0" algn="l">
              <a:lnSpc>
                <a:spcPct val="100000"/>
              </a:lnSpc>
              <a:spcBef>
                <a:spcPts val="0"/>
              </a:spcBef>
              <a:spcAft>
                <a:spcPts val="0"/>
              </a:spcAft>
              <a:buSzPts val="1200"/>
              <a:buChar char="●"/>
            </a:pPr>
            <a:r>
              <a:rPr lang="en" sz="1200"/>
              <a:t>Short Player: Stephen Curry.</a:t>
            </a:r>
            <a:endParaRPr sz="1200"/>
          </a:p>
          <a:p>
            <a:pPr indent="-304800" lvl="0" marL="457200" rtl="0" algn="l">
              <a:lnSpc>
                <a:spcPct val="100000"/>
              </a:lnSpc>
              <a:spcBef>
                <a:spcPts val="0"/>
              </a:spcBef>
              <a:spcAft>
                <a:spcPts val="0"/>
              </a:spcAft>
              <a:buSzPts val="1200"/>
              <a:buChar char="●"/>
            </a:pPr>
            <a:r>
              <a:rPr lang="en" sz="1200"/>
              <a:t>Both dominating the sport, representing the "new school" of basketball.</a:t>
            </a:r>
            <a:endParaRPr sz="1200"/>
          </a:p>
          <a:p>
            <a:pPr indent="-304800" lvl="0" marL="457200" rtl="0" algn="l">
              <a:lnSpc>
                <a:spcPct val="100000"/>
              </a:lnSpc>
              <a:spcBef>
                <a:spcPts val="0"/>
              </a:spcBef>
              <a:spcAft>
                <a:spcPts val="0"/>
              </a:spcAft>
              <a:buSzPts val="1200"/>
              <a:buChar char="●"/>
            </a:pPr>
            <a:r>
              <a:rPr lang="en" sz="1200"/>
              <a:t>Overlap with early Modern Era as these players started in that period.</a:t>
            </a:r>
            <a:endParaRPr sz="1200"/>
          </a:p>
          <a:p>
            <a:pPr indent="0" lvl="0" marL="0" rtl="0" algn="l">
              <a:spcBef>
                <a:spcPts val="1200"/>
              </a:spcBef>
              <a:spcAft>
                <a:spcPts val="1200"/>
              </a:spcAft>
              <a:buNone/>
            </a:pPr>
            <a:r>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3"/>
          <p:cNvPicPr preferRelativeResize="0"/>
          <p:nvPr/>
        </p:nvPicPr>
        <p:blipFill>
          <a:blip r:embed="rId3">
            <a:alphaModFix/>
          </a:blip>
          <a:stretch>
            <a:fillRect/>
          </a:stretch>
        </p:blipFill>
        <p:spPr>
          <a:xfrm>
            <a:off x="963125" y="1316875"/>
            <a:ext cx="7343550" cy="3826625"/>
          </a:xfrm>
          <a:prstGeom prst="rect">
            <a:avLst/>
          </a:prstGeom>
          <a:noFill/>
          <a:ln>
            <a:noFill/>
          </a:ln>
        </p:spPr>
      </p:pic>
      <p:sp>
        <p:nvSpPr>
          <p:cNvPr id="164" name="Google Shape;164;p23"/>
          <p:cNvSpPr txBox="1"/>
          <p:nvPr/>
        </p:nvSpPr>
        <p:spPr>
          <a:xfrm>
            <a:off x="128225" y="584150"/>
            <a:ext cx="72378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Messy plot. A lot happening. Let’s simplify. </a:t>
            </a:r>
            <a:r>
              <a:rPr b="1" lang="en" sz="2600">
                <a:solidFill>
                  <a:schemeClr val="dk2"/>
                </a:solidFill>
                <a:latin typeface="Raleway"/>
                <a:ea typeface="Raleway"/>
                <a:cs typeface="Raleway"/>
                <a:sym typeface="Raleway"/>
              </a:rPr>
              <a:t>  </a:t>
            </a:r>
            <a:endParaRPr b="1" sz="2600">
              <a:solidFill>
                <a:schemeClr val="dk2"/>
              </a:solidFill>
              <a:latin typeface="Raleway"/>
              <a:ea typeface="Raleway"/>
              <a:cs typeface="Raleway"/>
              <a:sym typeface="Raleway"/>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259275" y="599150"/>
            <a:ext cx="8884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Separating</a:t>
            </a:r>
            <a:r>
              <a:rPr lang="en"/>
              <a:t> players in Tall and Short. More simplification?</a:t>
            </a:r>
            <a:endParaRPr/>
          </a:p>
        </p:txBody>
      </p:sp>
      <p:sp>
        <p:nvSpPr>
          <p:cNvPr id="170" name="Google Shape;170;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1" name="Google Shape;171;p24"/>
          <p:cNvPicPr preferRelativeResize="0"/>
          <p:nvPr/>
        </p:nvPicPr>
        <p:blipFill>
          <a:blip r:embed="rId3">
            <a:alphaModFix/>
          </a:blip>
          <a:stretch>
            <a:fillRect/>
          </a:stretch>
        </p:blipFill>
        <p:spPr>
          <a:xfrm>
            <a:off x="894275" y="1254900"/>
            <a:ext cx="6675150" cy="3591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Late Transitional Era (Ming vs. Wade)</a:t>
            </a:r>
            <a:endParaRPr/>
          </a:p>
        </p:txBody>
      </p:sp>
      <p:sp>
        <p:nvSpPr>
          <p:cNvPr id="177" name="Google Shape;177;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25"/>
          <p:cNvPicPr preferRelativeResize="0"/>
          <p:nvPr/>
        </p:nvPicPr>
        <p:blipFill>
          <a:blip r:embed="rId3">
            <a:alphaModFix/>
          </a:blip>
          <a:stretch>
            <a:fillRect/>
          </a:stretch>
        </p:blipFill>
        <p:spPr>
          <a:xfrm>
            <a:off x="749888" y="2000048"/>
            <a:ext cx="7647816" cy="2735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Early Modern Era (Thabeet vs. Wade)</a:t>
            </a:r>
            <a:endParaRPr/>
          </a:p>
        </p:txBody>
      </p:sp>
      <p:sp>
        <p:nvSpPr>
          <p:cNvPr id="184" name="Google Shape;184;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5" name="Google Shape;185;p26"/>
          <p:cNvPicPr preferRelativeResize="0"/>
          <p:nvPr/>
        </p:nvPicPr>
        <p:blipFill>
          <a:blip r:embed="rId3">
            <a:alphaModFix/>
          </a:blip>
          <a:stretch>
            <a:fillRect/>
          </a:stretch>
        </p:blipFill>
        <p:spPr>
          <a:xfrm>
            <a:off x="571500" y="1930324"/>
            <a:ext cx="8120625" cy="3049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Modern Era (Curry vs. Antetokounmpo)</a:t>
            </a:r>
            <a:endParaRPr/>
          </a:p>
        </p:txBody>
      </p:sp>
      <p:sp>
        <p:nvSpPr>
          <p:cNvPr id="191" name="Google Shape;191;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27"/>
          <p:cNvPicPr preferRelativeResize="0"/>
          <p:nvPr/>
        </p:nvPicPr>
        <p:blipFill>
          <a:blip r:embed="rId3">
            <a:alphaModFix/>
          </a:blip>
          <a:stretch>
            <a:fillRect/>
          </a:stretch>
        </p:blipFill>
        <p:spPr>
          <a:xfrm>
            <a:off x="413813" y="1921800"/>
            <a:ext cx="8319976" cy="2976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159525" y="570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98" name="Google Shape;198;p28"/>
          <p:cNvSpPr txBox="1"/>
          <p:nvPr>
            <p:ph idx="1" type="body"/>
          </p:nvPr>
        </p:nvSpPr>
        <p:spPr>
          <a:xfrm>
            <a:off x="159525" y="1355175"/>
            <a:ext cx="7688700" cy="3204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Taller Players' Performance Trends:</a:t>
            </a:r>
            <a:endParaRPr sz="1200"/>
          </a:p>
          <a:p>
            <a:pPr indent="-304800" lvl="0" marL="457200" rtl="0" algn="l">
              <a:lnSpc>
                <a:spcPct val="100000"/>
              </a:lnSpc>
              <a:spcBef>
                <a:spcPts val="1200"/>
              </a:spcBef>
              <a:spcAft>
                <a:spcPts val="0"/>
              </a:spcAft>
              <a:buSzPts val="1200"/>
              <a:buChar char="●"/>
            </a:pPr>
            <a:r>
              <a:rPr lang="en" sz="1200"/>
              <a:t>Strong performance for taller players in 2002.</a:t>
            </a:r>
            <a:endParaRPr sz="1200"/>
          </a:p>
          <a:p>
            <a:pPr indent="-304800" lvl="0" marL="457200" rtl="0" algn="l">
              <a:lnSpc>
                <a:spcPct val="100000"/>
              </a:lnSpc>
              <a:spcBef>
                <a:spcPts val="0"/>
              </a:spcBef>
              <a:spcAft>
                <a:spcPts val="0"/>
              </a:spcAft>
              <a:buSzPts val="1200"/>
              <a:buChar char="●"/>
            </a:pPr>
            <a:r>
              <a:rPr lang="en" sz="1200"/>
              <a:t>Decline in performance for 7-foot-tall players in subsequent seasons.</a:t>
            </a:r>
            <a:endParaRPr sz="1200"/>
          </a:p>
          <a:p>
            <a:pPr indent="-304800" lvl="0" marL="457200" rtl="0" algn="l">
              <a:lnSpc>
                <a:spcPct val="100000"/>
              </a:lnSpc>
              <a:spcBef>
                <a:spcPts val="0"/>
              </a:spcBef>
              <a:spcAft>
                <a:spcPts val="0"/>
              </a:spcAft>
              <a:buSzPts val="1200"/>
              <a:buChar char="●"/>
            </a:pPr>
            <a:r>
              <a:rPr lang="en" sz="1200"/>
              <a:t>Slight comeback observed for taller players in 2022.</a:t>
            </a:r>
            <a:endParaRPr sz="1200"/>
          </a:p>
          <a:p>
            <a:pPr indent="0" lvl="0" marL="0" rtl="0" algn="l">
              <a:lnSpc>
                <a:spcPct val="100000"/>
              </a:lnSpc>
              <a:spcBef>
                <a:spcPts val="1200"/>
              </a:spcBef>
              <a:spcAft>
                <a:spcPts val="0"/>
              </a:spcAft>
              <a:buNone/>
            </a:pPr>
            <a:r>
              <a:rPr lang="en" sz="1200"/>
              <a:t>Comparison of Tall vs Short Players:</a:t>
            </a:r>
            <a:endParaRPr sz="1200"/>
          </a:p>
          <a:p>
            <a:pPr indent="-304800" lvl="0" marL="457200" rtl="0" algn="l">
              <a:lnSpc>
                <a:spcPct val="100000"/>
              </a:lnSpc>
              <a:spcBef>
                <a:spcPts val="1200"/>
              </a:spcBef>
              <a:spcAft>
                <a:spcPts val="0"/>
              </a:spcAft>
              <a:buSzPts val="1200"/>
              <a:buChar char="●"/>
            </a:pPr>
            <a:r>
              <a:rPr lang="en" sz="1200"/>
              <a:t>Tall players never fully dominated the sport.</a:t>
            </a:r>
            <a:endParaRPr sz="1200"/>
          </a:p>
          <a:p>
            <a:pPr indent="-304800" lvl="0" marL="457200" rtl="0" algn="l">
              <a:lnSpc>
                <a:spcPct val="100000"/>
              </a:lnSpc>
              <a:spcBef>
                <a:spcPts val="0"/>
              </a:spcBef>
              <a:spcAft>
                <a:spcPts val="0"/>
              </a:spcAft>
              <a:buSzPts val="1200"/>
              <a:buChar char="●"/>
            </a:pPr>
            <a:r>
              <a:rPr lang="en" sz="1200"/>
              <a:t>Challenges for tall players in maintaining long-lasting careers.</a:t>
            </a:r>
            <a:endParaRPr sz="1200"/>
          </a:p>
          <a:p>
            <a:pPr indent="-304800" lvl="0" marL="457200" rtl="0" algn="l">
              <a:lnSpc>
                <a:spcPct val="100000"/>
              </a:lnSpc>
              <a:spcBef>
                <a:spcPts val="0"/>
              </a:spcBef>
              <a:spcAft>
                <a:spcPts val="0"/>
              </a:spcAft>
              <a:buSzPts val="1200"/>
              <a:buChar char="●"/>
            </a:pPr>
            <a:r>
              <a:rPr lang="en" sz="1200"/>
              <a:t>Struggles noted during the Early Modern Era.</a:t>
            </a:r>
            <a:endParaRPr sz="1200"/>
          </a:p>
          <a:p>
            <a:pPr indent="-304800" lvl="0" marL="457200" rtl="0" algn="l">
              <a:lnSpc>
                <a:spcPct val="100000"/>
              </a:lnSpc>
              <a:spcBef>
                <a:spcPts val="0"/>
              </a:spcBef>
              <a:spcAft>
                <a:spcPts val="0"/>
              </a:spcAft>
              <a:buSzPts val="1200"/>
              <a:buChar char="●"/>
            </a:pPr>
            <a:r>
              <a:rPr lang="en" sz="1200"/>
              <a:t>Positive shift observed in 2022, indicating taller players making a more significant impact.</a:t>
            </a:r>
            <a:endParaRPr sz="1200"/>
          </a:p>
          <a:p>
            <a:pPr indent="0" lvl="0" marL="0" rtl="0" algn="l">
              <a:lnSpc>
                <a:spcPct val="100000"/>
              </a:lnSpc>
              <a:spcBef>
                <a:spcPts val="1200"/>
              </a:spcBef>
              <a:spcAft>
                <a:spcPts val="0"/>
              </a:spcAft>
              <a:buNone/>
            </a:pPr>
            <a:r>
              <a:rPr b="1" lang="en" sz="1800"/>
              <a:t>Are we in a new Era?</a:t>
            </a:r>
            <a:endParaRPr sz="1200"/>
          </a:p>
          <a:p>
            <a:pPr indent="-304800" lvl="0" marL="457200" rtl="0" algn="l">
              <a:lnSpc>
                <a:spcPct val="100000"/>
              </a:lnSpc>
              <a:spcBef>
                <a:spcPts val="1200"/>
              </a:spcBef>
              <a:spcAft>
                <a:spcPts val="0"/>
              </a:spcAft>
              <a:buSzPts val="1200"/>
              <a:buChar char="●"/>
            </a:pPr>
            <a:r>
              <a:rPr lang="en" sz="1200"/>
              <a:t>Analysis suggests a potential shift in the NBA landscape, but more analysis on this is needed. </a:t>
            </a:r>
            <a:endParaRPr sz="1200"/>
          </a:p>
          <a:p>
            <a:pPr indent="-304800" lvl="0" marL="457200" rtl="0" algn="l">
              <a:lnSpc>
                <a:spcPct val="100000"/>
              </a:lnSpc>
              <a:spcBef>
                <a:spcPts val="0"/>
              </a:spcBef>
              <a:spcAft>
                <a:spcPts val="0"/>
              </a:spcAft>
              <a:buSzPts val="1200"/>
              <a:buChar char="●"/>
            </a:pPr>
            <a:r>
              <a:rPr lang="en" sz="1200"/>
              <a:t>Resemblance to the Transitional Era, with taller players improving their long-range shooting.</a:t>
            </a:r>
            <a:endParaRPr sz="1200"/>
          </a:p>
          <a:p>
            <a:pPr indent="-304800" lvl="0" marL="457200" rtl="0" algn="l">
              <a:lnSpc>
                <a:spcPct val="100000"/>
              </a:lnSpc>
              <a:spcBef>
                <a:spcPts val="0"/>
              </a:spcBef>
              <a:spcAft>
                <a:spcPts val="0"/>
              </a:spcAft>
              <a:buSzPts val="1200"/>
              <a:buChar char="●"/>
            </a:pPr>
            <a:r>
              <a:rPr lang="en" sz="1200"/>
              <a:t>Anticipation of taller players regaining dominance in the near future.</a:t>
            </a:r>
            <a:endParaRPr sz="1200"/>
          </a:p>
          <a:p>
            <a:pPr indent="0" lvl="0" marL="0" rtl="0" algn="l">
              <a:spcBef>
                <a:spcPts val="1200"/>
              </a:spcBef>
              <a:spcAft>
                <a:spcPts val="0"/>
              </a:spcAft>
              <a:buNone/>
            </a:pPr>
            <a:r>
              <a:t/>
            </a:r>
            <a:endParaRPr sz="1200"/>
          </a:p>
          <a:p>
            <a:pPr indent="0" lvl="0" marL="457200" rtl="0" algn="l">
              <a:spcBef>
                <a:spcPts val="1200"/>
              </a:spcBef>
              <a:spcAft>
                <a:spcPts val="1200"/>
              </a:spcAft>
              <a:buNone/>
            </a:pPr>
            <a:r>
              <a:t/>
            </a:r>
            <a:endParaRPr sz="1200"/>
          </a:p>
        </p:txBody>
      </p:sp>
      <p:pic>
        <p:nvPicPr>
          <p:cNvPr id="199" name="Google Shape;199;p28"/>
          <p:cNvPicPr preferRelativeResize="0"/>
          <p:nvPr/>
        </p:nvPicPr>
        <p:blipFill>
          <a:blip r:embed="rId3">
            <a:alphaModFix/>
          </a:blip>
          <a:stretch>
            <a:fillRect/>
          </a:stretch>
        </p:blipFill>
        <p:spPr>
          <a:xfrm>
            <a:off x="5354375" y="740900"/>
            <a:ext cx="3595850" cy="2304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 Concerns?</a:t>
            </a:r>
            <a:endParaRPr/>
          </a:p>
        </p:txBody>
      </p:sp>
      <p:sp>
        <p:nvSpPr>
          <p:cNvPr id="205" name="Google Shape;205;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Question </a:t>
            </a:r>
            <a:endParaRPr/>
          </a:p>
        </p:txBody>
      </p:sp>
      <p:sp>
        <p:nvSpPr>
          <p:cNvPr id="93" name="Google Shape;93;p14"/>
          <p:cNvSpPr txBox="1"/>
          <p:nvPr>
            <p:ph idx="1" type="body"/>
          </p:nvPr>
        </p:nvSpPr>
        <p:spPr>
          <a:xfrm>
            <a:off x="729450" y="2071450"/>
            <a:ext cx="4556400" cy="192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 the biggest players dominate the sport of Basketball?</a:t>
            </a:r>
            <a:endParaRPr/>
          </a:p>
          <a:p>
            <a:pPr indent="0" lvl="0" marL="0" rtl="0" algn="l">
              <a:spcBef>
                <a:spcPts val="1200"/>
              </a:spcBef>
              <a:spcAft>
                <a:spcPts val="1200"/>
              </a:spcAft>
              <a:buNone/>
            </a:pPr>
            <a:r>
              <a:rPr lang="en"/>
              <a:t>Most people who are not familiar with the sport of basketball will tell you that height and weight are deciding factors in a player. </a:t>
            </a:r>
            <a:r>
              <a:rPr lang="en"/>
              <a:t>Taller</a:t>
            </a:r>
            <a:r>
              <a:rPr lang="en"/>
              <a:t> players might dominate the sport, but that is only true in amateur leagues.  In the NBA, players are performing at near-perfect levels of play. There has been a wide range of all-stars. </a:t>
            </a:r>
            <a:endParaRPr/>
          </a:p>
        </p:txBody>
      </p:sp>
      <p:pic>
        <p:nvPicPr>
          <p:cNvPr id="94" name="Google Shape;94;p14"/>
          <p:cNvPicPr preferRelativeResize="0"/>
          <p:nvPr/>
        </p:nvPicPr>
        <p:blipFill>
          <a:blip r:embed="rId3">
            <a:alphaModFix/>
          </a:blip>
          <a:stretch>
            <a:fillRect/>
          </a:stretch>
        </p:blipFill>
        <p:spPr>
          <a:xfrm>
            <a:off x="5684925" y="1354275"/>
            <a:ext cx="3007199" cy="2941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00" name="Google Shape;100;p15"/>
          <p:cNvSpPr txBox="1"/>
          <p:nvPr>
            <p:ph idx="1" type="body"/>
          </p:nvPr>
        </p:nvSpPr>
        <p:spPr>
          <a:xfrm>
            <a:off x="729450" y="2078875"/>
            <a:ext cx="5596500" cy="2261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3175"/>
              <a:t>By looking at 20 years of data, we will see the  different eras of the NBA. The goal is to see how dominate the bigger players are by looking at the net rating of the players. We can also do a compare and contrast by taking players for each other and comparing them by doing a tall vs short. For this analysis we will only look at the who is dominating the </a:t>
            </a:r>
            <a:r>
              <a:rPr lang="en" sz="3175"/>
              <a:t>league. To do this we will compare the net rating of a player. </a:t>
            </a:r>
            <a:endParaRPr sz="3175"/>
          </a:p>
          <a:p>
            <a:pPr indent="-279017" lvl="0" marL="457200" rtl="0" algn="l">
              <a:spcBef>
                <a:spcPts val="1200"/>
              </a:spcBef>
              <a:spcAft>
                <a:spcPts val="0"/>
              </a:spcAft>
              <a:buSzPct val="100000"/>
              <a:buAutoNum type="arabicParenR"/>
            </a:pPr>
            <a:r>
              <a:rPr lang="en" sz="3175"/>
              <a:t>Late Transitional Era (2002 - 2009)</a:t>
            </a:r>
            <a:endParaRPr sz="3175"/>
          </a:p>
          <a:p>
            <a:pPr indent="-279017" lvl="0" marL="457200" rtl="0" algn="l">
              <a:spcBef>
                <a:spcPts val="0"/>
              </a:spcBef>
              <a:spcAft>
                <a:spcPts val="0"/>
              </a:spcAft>
              <a:buSzPct val="100000"/>
              <a:buAutoNum type="arabicParenR"/>
            </a:pPr>
            <a:r>
              <a:rPr lang="en" sz="3175"/>
              <a:t>Early Modern Era (2009 - 2013) #I made this up </a:t>
            </a:r>
            <a:endParaRPr sz="3175"/>
          </a:p>
          <a:p>
            <a:pPr indent="-279017" lvl="0" marL="457200" rtl="0" algn="l">
              <a:spcBef>
                <a:spcPts val="0"/>
              </a:spcBef>
              <a:spcAft>
                <a:spcPts val="0"/>
              </a:spcAft>
              <a:buSzPct val="100000"/>
              <a:buAutoNum type="arabicParenR"/>
            </a:pPr>
            <a:r>
              <a:rPr lang="en" sz="3175"/>
              <a:t>Modern Era (2013-now)</a:t>
            </a:r>
            <a:endParaRPr sz="3175"/>
          </a:p>
          <a:p>
            <a:pPr indent="0" lvl="0" marL="0" rtl="0" algn="l">
              <a:spcBef>
                <a:spcPts val="1200"/>
              </a:spcBef>
              <a:spcAft>
                <a:spcPts val="0"/>
              </a:spcAft>
              <a:buNone/>
            </a:pPr>
            <a:r>
              <a:rPr lang="en" sz="3175"/>
              <a:t>We can also look at the changes in the sports philosophy by looking at different seasons in each era. </a:t>
            </a:r>
            <a:endParaRPr sz="3175"/>
          </a:p>
          <a:p>
            <a:pPr indent="0" lvl="0" marL="0" rtl="0" algn="l">
              <a:spcBef>
                <a:spcPts val="1200"/>
              </a:spcBef>
              <a:spcAft>
                <a:spcPts val="0"/>
              </a:spcAft>
              <a:buNone/>
            </a:pPr>
            <a:r>
              <a:rPr lang="en" sz="3175"/>
              <a:t>Looking at 2002 vs 2016 and the 2022 season can help us notice the trends and make a prediction on if the biggest players will dominate the game in the future.  The first step in all of this is to find how big the biggest players are.  </a:t>
            </a:r>
            <a:endParaRPr sz="3175"/>
          </a:p>
          <a:p>
            <a:pPr indent="0" lvl="0" marL="0" rtl="0" algn="l">
              <a:spcBef>
                <a:spcPts val="1200"/>
              </a:spcBef>
              <a:spcAft>
                <a:spcPts val="0"/>
              </a:spcAft>
              <a:buNone/>
            </a:pPr>
            <a:r>
              <a:rPr lang="en" sz="3175"/>
              <a:t>Why these years? 2002 was a know as the start of the end of the Transitional Era. 2016 was when the new style of basketball became popular and every team incorporated tactics creating more three point opportunities. 2022 was the most recent season so we can can see how much the game has changed since 2016. </a:t>
            </a:r>
            <a:endParaRPr sz="3175"/>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1" name="Google Shape;101;p15"/>
          <p:cNvPicPr preferRelativeResize="0"/>
          <p:nvPr/>
        </p:nvPicPr>
        <p:blipFill>
          <a:blip r:embed="rId3">
            <a:alphaModFix/>
          </a:blip>
          <a:stretch>
            <a:fillRect/>
          </a:stretch>
        </p:blipFill>
        <p:spPr>
          <a:xfrm>
            <a:off x="6520965" y="2078875"/>
            <a:ext cx="2296158" cy="2261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Explaining net rating</a:t>
            </a:r>
            <a:endParaRPr/>
          </a:p>
        </p:txBody>
      </p:sp>
      <p:sp>
        <p:nvSpPr>
          <p:cNvPr id="107" name="Google Shape;107;p16"/>
          <p:cNvSpPr txBox="1"/>
          <p:nvPr>
            <p:ph idx="1" type="body"/>
          </p:nvPr>
        </p:nvSpPr>
        <p:spPr>
          <a:xfrm>
            <a:off x="729450" y="2078875"/>
            <a:ext cx="41418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Net rating is what I used to determine if a player is dominating the league. Net rating is the offensive rating minus the defensive rating. Net rating tells us how much better or worse the team is when a specific player is on the court.  For this analysis, a player with a net rating above +10 will be considered a dominating player. Net rating is usually in the range of +15 to -15. A +15 player is usually the MVP. A -15 player should not be allowed to play in the league.</a:t>
            </a:r>
            <a:endParaRPr/>
          </a:p>
        </p:txBody>
      </p:sp>
      <p:pic>
        <p:nvPicPr>
          <p:cNvPr id="108" name="Google Shape;108;p16"/>
          <p:cNvPicPr preferRelativeResize="0"/>
          <p:nvPr/>
        </p:nvPicPr>
        <p:blipFill>
          <a:blip r:embed="rId3">
            <a:alphaModFix/>
          </a:blip>
          <a:stretch>
            <a:fillRect/>
          </a:stretch>
        </p:blipFill>
        <p:spPr>
          <a:xfrm>
            <a:off x="5079325" y="1717000"/>
            <a:ext cx="3513418" cy="29848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the data</a:t>
            </a:r>
            <a:endParaRPr/>
          </a:p>
        </p:txBody>
      </p:sp>
      <p:sp>
        <p:nvSpPr>
          <p:cNvPr id="114" name="Google Shape;114;p17"/>
          <p:cNvSpPr txBox="1"/>
          <p:nvPr>
            <p:ph idx="1" type="body"/>
          </p:nvPr>
        </p:nvSpPr>
        <p:spPr>
          <a:xfrm>
            <a:off x="729450" y="2078875"/>
            <a:ext cx="4294800" cy="22611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The data was downloaded from kaggle and then uploaded to the Notebook. </a:t>
            </a:r>
            <a:endParaRPr/>
          </a:p>
          <a:p>
            <a:pPr indent="0" lvl="0" marL="0" rtl="0" algn="l">
              <a:spcBef>
                <a:spcPts val="1200"/>
              </a:spcBef>
              <a:spcAft>
                <a:spcPts val="0"/>
              </a:spcAft>
              <a:buNone/>
            </a:pPr>
            <a:r>
              <a:rPr lang="en" u="sng">
                <a:solidFill>
                  <a:schemeClr val="hlink"/>
                </a:solidFill>
                <a:hlinkClick r:id="rId3"/>
              </a:rPr>
              <a:t>https://www.kaggle.com/datasets/justinas/nba-players-data/data</a:t>
            </a:r>
            <a:r>
              <a:rPr lang="en"/>
              <a:t> ]</a:t>
            </a:r>
            <a:endParaRPr/>
          </a:p>
          <a:p>
            <a:pPr indent="0" lvl="0" marL="0" rtl="0" algn="l">
              <a:spcBef>
                <a:spcPts val="1200"/>
              </a:spcBef>
              <a:spcAft>
                <a:spcPts val="0"/>
              </a:spcAft>
              <a:buNone/>
            </a:pPr>
            <a:r>
              <a:rPr lang="en"/>
              <a:t>For now i just need data for 2002, 2016, and 2022 seasons.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15" name="Google Shape;115;p17"/>
          <p:cNvPicPr preferRelativeResize="0"/>
          <p:nvPr/>
        </p:nvPicPr>
        <p:blipFill>
          <a:blip r:embed="rId4">
            <a:alphaModFix/>
          </a:blip>
          <a:stretch>
            <a:fillRect/>
          </a:stretch>
        </p:blipFill>
        <p:spPr>
          <a:xfrm>
            <a:off x="5261225" y="904672"/>
            <a:ext cx="3687924" cy="3702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Filtering</a:t>
            </a:r>
            <a:r>
              <a:rPr lang="en"/>
              <a:t> the data</a:t>
            </a:r>
            <a:endParaRPr/>
          </a:p>
        </p:txBody>
      </p:sp>
      <p:sp>
        <p:nvSpPr>
          <p:cNvPr id="121" name="Google Shape;121;p18"/>
          <p:cNvSpPr txBox="1"/>
          <p:nvPr>
            <p:ph idx="1" type="body"/>
          </p:nvPr>
        </p:nvSpPr>
        <p:spPr>
          <a:xfrm>
            <a:off x="729450" y="2078875"/>
            <a:ext cx="3752100" cy="22611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For now i just need data for 2002, 2016, and 2022 seasons. </a:t>
            </a:r>
            <a:endParaRPr/>
          </a:p>
          <a:p>
            <a:pPr indent="0" lvl="0" marL="0" rtl="0" algn="l">
              <a:spcBef>
                <a:spcPts val="1200"/>
              </a:spcBef>
              <a:spcAft>
                <a:spcPts val="0"/>
              </a:spcAft>
              <a:buNone/>
            </a:pPr>
            <a:r>
              <a:rPr lang="en"/>
              <a:t>I then </a:t>
            </a:r>
            <a:r>
              <a:rPr lang="en"/>
              <a:t>filtered</a:t>
            </a:r>
            <a:r>
              <a:rPr lang="en"/>
              <a:t> the data so that a player has played more than the average. If a player only has a few games played they might skew the data. I don't want that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22" name="Google Shape;122;p18"/>
          <p:cNvPicPr preferRelativeResize="0"/>
          <p:nvPr/>
        </p:nvPicPr>
        <p:blipFill>
          <a:blip r:embed="rId3">
            <a:alphaModFix/>
          </a:blip>
          <a:stretch>
            <a:fillRect/>
          </a:stretch>
        </p:blipFill>
        <p:spPr>
          <a:xfrm>
            <a:off x="4703550" y="1097325"/>
            <a:ext cx="4357649" cy="2948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Histograms for height</a:t>
            </a:r>
            <a:endParaRPr/>
          </a:p>
        </p:txBody>
      </p:sp>
      <p:sp>
        <p:nvSpPr>
          <p:cNvPr id="128" name="Google Shape;128;p19"/>
          <p:cNvSpPr txBox="1"/>
          <p:nvPr>
            <p:ph idx="1" type="body"/>
          </p:nvPr>
        </p:nvSpPr>
        <p:spPr>
          <a:xfrm>
            <a:off x="727650" y="19577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Taking that data. I can create histograms for height.  I found that the tallest player are </a:t>
            </a:r>
            <a:r>
              <a:rPr lang="en"/>
              <a:t>210 cm (about 6ft 11in). </a:t>
            </a:r>
            <a:endParaRPr/>
          </a:p>
        </p:txBody>
      </p:sp>
      <p:pic>
        <p:nvPicPr>
          <p:cNvPr id="129" name="Google Shape;129;p19"/>
          <p:cNvPicPr preferRelativeResize="0"/>
          <p:nvPr/>
        </p:nvPicPr>
        <p:blipFill>
          <a:blip r:embed="rId3">
            <a:alphaModFix/>
          </a:blip>
          <a:stretch>
            <a:fillRect/>
          </a:stretch>
        </p:blipFill>
        <p:spPr>
          <a:xfrm>
            <a:off x="97399" y="2518374"/>
            <a:ext cx="3256774" cy="2352975"/>
          </a:xfrm>
          <a:prstGeom prst="rect">
            <a:avLst/>
          </a:prstGeom>
          <a:noFill/>
          <a:ln>
            <a:noFill/>
          </a:ln>
        </p:spPr>
      </p:pic>
      <p:pic>
        <p:nvPicPr>
          <p:cNvPr id="130" name="Google Shape;130;p19"/>
          <p:cNvPicPr preferRelativeResize="0"/>
          <p:nvPr/>
        </p:nvPicPr>
        <p:blipFill>
          <a:blip r:embed="rId4">
            <a:alphaModFix/>
          </a:blip>
          <a:stretch>
            <a:fillRect/>
          </a:stretch>
        </p:blipFill>
        <p:spPr>
          <a:xfrm>
            <a:off x="3244962" y="2518375"/>
            <a:ext cx="3108188" cy="2352975"/>
          </a:xfrm>
          <a:prstGeom prst="rect">
            <a:avLst/>
          </a:prstGeom>
          <a:noFill/>
          <a:ln>
            <a:noFill/>
          </a:ln>
        </p:spPr>
      </p:pic>
      <p:pic>
        <p:nvPicPr>
          <p:cNvPr id="131" name="Google Shape;131;p19"/>
          <p:cNvPicPr preferRelativeResize="0"/>
          <p:nvPr/>
        </p:nvPicPr>
        <p:blipFill>
          <a:blip r:embed="rId5">
            <a:alphaModFix/>
          </a:blip>
          <a:stretch>
            <a:fillRect/>
          </a:stretch>
        </p:blipFill>
        <p:spPr>
          <a:xfrm>
            <a:off x="6217795" y="2518376"/>
            <a:ext cx="2826480" cy="2352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 did the same with weight</a:t>
            </a:r>
            <a:endParaRPr/>
          </a:p>
        </p:txBody>
      </p:sp>
      <p:sp>
        <p:nvSpPr>
          <p:cNvPr id="137" name="Google Shape;137;p20"/>
          <p:cNvSpPr txBox="1"/>
          <p:nvPr>
            <p:ph idx="1" type="body"/>
          </p:nvPr>
        </p:nvSpPr>
        <p:spPr>
          <a:xfrm>
            <a:off x="727650" y="17511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 found that the biggest players are more than </a:t>
            </a:r>
            <a:r>
              <a:rPr lang="en"/>
              <a:t>120 kg</a:t>
            </a:r>
            <a:r>
              <a:rPr lang="en"/>
              <a:t> (</a:t>
            </a:r>
            <a:r>
              <a:rPr lang="en"/>
              <a:t>264 lbs</a:t>
            </a:r>
            <a:r>
              <a:rPr lang="en"/>
              <a:t>). </a:t>
            </a:r>
            <a:endParaRPr/>
          </a:p>
        </p:txBody>
      </p:sp>
      <p:pic>
        <p:nvPicPr>
          <p:cNvPr id="138" name="Google Shape;138;p20"/>
          <p:cNvPicPr preferRelativeResize="0"/>
          <p:nvPr/>
        </p:nvPicPr>
        <p:blipFill>
          <a:blip r:embed="rId3">
            <a:alphaModFix/>
          </a:blip>
          <a:stretch>
            <a:fillRect/>
          </a:stretch>
        </p:blipFill>
        <p:spPr>
          <a:xfrm>
            <a:off x="28500" y="2035075"/>
            <a:ext cx="3105525" cy="2516075"/>
          </a:xfrm>
          <a:prstGeom prst="rect">
            <a:avLst/>
          </a:prstGeom>
          <a:noFill/>
          <a:ln>
            <a:noFill/>
          </a:ln>
        </p:spPr>
      </p:pic>
      <p:pic>
        <p:nvPicPr>
          <p:cNvPr id="139" name="Google Shape;139;p20"/>
          <p:cNvPicPr preferRelativeResize="0"/>
          <p:nvPr/>
        </p:nvPicPr>
        <p:blipFill>
          <a:blip r:embed="rId4">
            <a:alphaModFix/>
          </a:blip>
          <a:stretch>
            <a:fillRect/>
          </a:stretch>
        </p:blipFill>
        <p:spPr>
          <a:xfrm>
            <a:off x="3084150" y="2078875"/>
            <a:ext cx="3188678" cy="2428475"/>
          </a:xfrm>
          <a:prstGeom prst="rect">
            <a:avLst/>
          </a:prstGeom>
          <a:noFill/>
          <a:ln>
            <a:noFill/>
          </a:ln>
        </p:spPr>
      </p:pic>
      <p:pic>
        <p:nvPicPr>
          <p:cNvPr id="140" name="Google Shape;140;p20"/>
          <p:cNvPicPr preferRelativeResize="0"/>
          <p:nvPr/>
        </p:nvPicPr>
        <p:blipFill>
          <a:blip r:embed="rId5">
            <a:alphaModFix/>
          </a:blip>
          <a:stretch>
            <a:fillRect/>
          </a:stretch>
        </p:blipFill>
        <p:spPr>
          <a:xfrm>
            <a:off x="6142783" y="2138250"/>
            <a:ext cx="2965592" cy="2261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68550" y="542175"/>
            <a:ext cx="8090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 the Net Rating of the tallest and heaviest players</a:t>
            </a:r>
            <a:endParaRPr/>
          </a:p>
        </p:txBody>
      </p:sp>
      <p:pic>
        <p:nvPicPr>
          <p:cNvPr id="146" name="Google Shape;146;p21"/>
          <p:cNvPicPr preferRelativeResize="0"/>
          <p:nvPr/>
        </p:nvPicPr>
        <p:blipFill>
          <a:blip r:embed="rId3">
            <a:alphaModFix/>
          </a:blip>
          <a:stretch>
            <a:fillRect/>
          </a:stretch>
        </p:blipFill>
        <p:spPr>
          <a:xfrm>
            <a:off x="68550" y="1077387"/>
            <a:ext cx="2154125" cy="1623651"/>
          </a:xfrm>
          <a:prstGeom prst="rect">
            <a:avLst/>
          </a:prstGeom>
          <a:noFill/>
          <a:ln>
            <a:noFill/>
          </a:ln>
        </p:spPr>
      </p:pic>
      <p:pic>
        <p:nvPicPr>
          <p:cNvPr id="147" name="Google Shape;147;p21"/>
          <p:cNvPicPr preferRelativeResize="0"/>
          <p:nvPr/>
        </p:nvPicPr>
        <p:blipFill>
          <a:blip r:embed="rId4">
            <a:alphaModFix/>
          </a:blip>
          <a:stretch>
            <a:fillRect/>
          </a:stretch>
        </p:blipFill>
        <p:spPr>
          <a:xfrm>
            <a:off x="2222675" y="1067199"/>
            <a:ext cx="2154125" cy="1644033"/>
          </a:xfrm>
          <a:prstGeom prst="rect">
            <a:avLst/>
          </a:prstGeom>
          <a:noFill/>
          <a:ln>
            <a:noFill/>
          </a:ln>
        </p:spPr>
      </p:pic>
      <p:pic>
        <p:nvPicPr>
          <p:cNvPr id="148" name="Google Shape;148;p21"/>
          <p:cNvPicPr preferRelativeResize="0"/>
          <p:nvPr/>
        </p:nvPicPr>
        <p:blipFill>
          <a:blip r:embed="rId5">
            <a:alphaModFix/>
          </a:blip>
          <a:stretch>
            <a:fillRect/>
          </a:stretch>
        </p:blipFill>
        <p:spPr>
          <a:xfrm>
            <a:off x="4505025" y="1067200"/>
            <a:ext cx="2220490" cy="1644025"/>
          </a:xfrm>
          <a:prstGeom prst="rect">
            <a:avLst/>
          </a:prstGeom>
          <a:noFill/>
          <a:ln>
            <a:noFill/>
          </a:ln>
        </p:spPr>
      </p:pic>
      <p:pic>
        <p:nvPicPr>
          <p:cNvPr id="149" name="Google Shape;149;p21"/>
          <p:cNvPicPr preferRelativeResize="0"/>
          <p:nvPr/>
        </p:nvPicPr>
        <p:blipFill>
          <a:blip r:embed="rId6">
            <a:alphaModFix/>
          </a:blip>
          <a:stretch>
            <a:fillRect/>
          </a:stretch>
        </p:blipFill>
        <p:spPr>
          <a:xfrm>
            <a:off x="6725525" y="1077372"/>
            <a:ext cx="2154125" cy="1713678"/>
          </a:xfrm>
          <a:prstGeom prst="rect">
            <a:avLst/>
          </a:prstGeom>
          <a:noFill/>
          <a:ln>
            <a:noFill/>
          </a:ln>
        </p:spPr>
      </p:pic>
      <p:pic>
        <p:nvPicPr>
          <p:cNvPr id="150" name="Google Shape;150;p21"/>
          <p:cNvPicPr preferRelativeResize="0"/>
          <p:nvPr/>
        </p:nvPicPr>
        <p:blipFill>
          <a:blip r:embed="rId7">
            <a:alphaModFix/>
          </a:blip>
          <a:stretch>
            <a:fillRect/>
          </a:stretch>
        </p:blipFill>
        <p:spPr>
          <a:xfrm>
            <a:off x="73550" y="2843632"/>
            <a:ext cx="2376256" cy="1869643"/>
          </a:xfrm>
          <a:prstGeom prst="rect">
            <a:avLst/>
          </a:prstGeom>
          <a:noFill/>
          <a:ln>
            <a:noFill/>
          </a:ln>
        </p:spPr>
      </p:pic>
      <p:pic>
        <p:nvPicPr>
          <p:cNvPr id="151" name="Google Shape;151;p21"/>
          <p:cNvPicPr preferRelativeResize="0"/>
          <p:nvPr/>
        </p:nvPicPr>
        <p:blipFill>
          <a:blip r:embed="rId8">
            <a:alphaModFix/>
          </a:blip>
          <a:stretch>
            <a:fillRect/>
          </a:stretch>
        </p:blipFill>
        <p:spPr>
          <a:xfrm>
            <a:off x="2502931" y="2843632"/>
            <a:ext cx="2309558" cy="1869642"/>
          </a:xfrm>
          <a:prstGeom prst="rect">
            <a:avLst/>
          </a:prstGeom>
          <a:noFill/>
          <a:ln>
            <a:noFill/>
          </a:ln>
        </p:spPr>
      </p:pic>
      <p:sp>
        <p:nvSpPr>
          <p:cNvPr id="152" name="Google Shape;152;p21"/>
          <p:cNvSpPr txBox="1"/>
          <p:nvPr/>
        </p:nvSpPr>
        <p:spPr>
          <a:xfrm>
            <a:off x="5136375" y="2701050"/>
            <a:ext cx="3911100" cy="3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1"/>
                </a:solidFill>
                <a:latin typeface="Lato"/>
                <a:ea typeface="Lato"/>
                <a:cs typeface="Lato"/>
                <a:sym typeface="Lato"/>
              </a:rPr>
              <a:t>2002: Tallest and Heaviest Players Dominated</a:t>
            </a:r>
            <a:endParaRPr sz="800">
              <a:solidFill>
                <a:schemeClr val="accent1"/>
              </a:solidFill>
              <a:latin typeface="Lato"/>
              <a:ea typeface="Lato"/>
              <a:cs typeface="Lato"/>
              <a:sym typeface="Lato"/>
            </a:endParaRPr>
          </a:p>
          <a:p>
            <a:pPr indent="0" lvl="0" marL="0" rtl="0" algn="l">
              <a:spcBef>
                <a:spcPts val="0"/>
              </a:spcBef>
              <a:spcAft>
                <a:spcPts val="0"/>
              </a:spcAft>
              <a:buNone/>
            </a:pPr>
            <a:r>
              <a:t/>
            </a:r>
            <a:endParaRPr sz="800">
              <a:solidFill>
                <a:schemeClr val="accent1"/>
              </a:solidFill>
              <a:latin typeface="Lato"/>
              <a:ea typeface="Lato"/>
              <a:cs typeface="Lato"/>
              <a:sym typeface="Lato"/>
            </a:endParaRPr>
          </a:p>
          <a:p>
            <a:pPr indent="-279400" lvl="0" marL="457200" rtl="0" algn="l">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Tallest players had above a +5 net rating, some reaching +10.</a:t>
            </a:r>
            <a:endParaRPr sz="800">
              <a:solidFill>
                <a:schemeClr val="accent1"/>
              </a:solidFill>
              <a:latin typeface="Lato"/>
              <a:ea typeface="Lato"/>
              <a:cs typeface="Lato"/>
              <a:sym typeface="Lato"/>
            </a:endParaRPr>
          </a:p>
          <a:p>
            <a:pPr indent="-279400" lvl="0" marL="457200" rtl="0" algn="l">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Heaviest players also showed dominance with strong net ratings.</a:t>
            </a:r>
            <a:endParaRPr sz="800">
              <a:solidFill>
                <a:schemeClr val="accent1"/>
              </a:solidFill>
              <a:latin typeface="Lato"/>
              <a:ea typeface="Lato"/>
              <a:cs typeface="Lato"/>
              <a:sym typeface="Lato"/>
            </a:endParaRPr>
          </a:p>
          <a:p>
            <a:pPr indent="0" lvl="0" marL="0" rtl="0" algn="l">
              <a:spcBef>
                <a:spcPts val="0"/>
              </a:spcBef>
              <a:spcAft>
                <a:spcPts val="0"/>
              </a:spcAft>
              <a:buNone/>
            </a:pPr>
            <a:r>
              <a:t/>
            </a:r>
            <a:endParaRPr sz="800">
              <a:solidFill>
                <a:schemeClr val="accent1"/>
              </a:solidFill>
              <a:latin typeface="Lato"/>
              <a:ea typeface="Lato"/>
              <a:cs typeface="Lato"/>
              <a:sym typeface="Lato"/>
            </a:endParaRPr>
          </a:p>
          <a:p>
            <a:pPr indent="0" lvl="0" marL="0" rtl="0" algn="l">
              <a:spcBef>
                <a:spcPts val="0"/>
              </a:spcBef>
              <a:spcAft>
                <a:spcPts val="0"/>
              </a:spcAft>
              <a:buNone/>
            </a:pPr>
            <a:r>
              <a:rPr lang="en" sz="800">
                <a:solidFill>
                  <a:schemeClr val="accent1"/>
                </a:solidFill>
                <a:latin typeface="Lato"/>
                <a:ea typeface="Lato"/>
                <a:cs typeface="Lato"/>
                <a:sym typeface="Lato"/>
              </a:rPr>
              <a:t>2016: Decline for Tallest and Heaviest Players</a:t>
            </a:r>
            <a:endParaRPr sz="800">
              <a:solidFill>
                <a:schemeClr val="accent1"/>
              </a:solidFill>
              <a:latin typeface="Lato"/>
              <a:ea typeface="Lato"/>
              <a:cs typeface="Lato"/>
              <a:sym typeface="Lato"/>
            </a:endParaRPr>
          </a:p>
          <a:p>
            <a:pPr indent="0" lvl="0" marL="0" rtl="0" algn="l">
              <a:spcBef>
                <a:spcPts val="0"/>
              </a:spcBef>
              <a:spcAft>
                <a:spcPts val="0"/>
              </a:spcAft>
              <a:buNone/>
            </a:pPr>
            <a:r>
              <a:t/>
            </a:r>
            <a:endParaRPr sz="800">
              <a:solidFill>
                <a:schemeClr val="accent1"/>
              </a:solidFill>
              <a:latin typeface="Lato"/>
              <a:ea typeface="Lato"/>
              <a:cs typeface="Lato"/>
              <a:sym typeface="Lato"/>
            </a:endParaRPr>
          </a:p>
          <a:p>
            <a:pPr indent="-279400" lvl="0" marL="457200" rtl="0" algn="l">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Negative slope in both plots indicates a struggle for the tallest and heaviest players.</a:t>
            </a:r>
            <a:endParaRPr sz="800">
              <a:solidFill>
                <a:schemeClr val="accent1"/>
              </a:solidFill>
              <a:latin typeface="Lato"/>
              <a:ea typeface="Lato"/>
              <a:cs typeface="Lato"/>
              <a:sym typeface="Lato"/>
            </a:endParaRPr>
          </a:p>
          <a:p>
            <a:pPr indent="-279400" lvl="0" marL="457200" rtl="0" algn="l">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Two outliers identified for further individual player analysis.</a:t>
            </a:r>
            <a:endParaRPr sz="800">
              <a:solidFill>
                <a:schemeClr val="accent1"/>
              </a:solidFill>
              <a:latin typeface="Lato"/>
              <a:ea typeface="Lato"/>
              <a:cs typeface="Lato"/>
              <a:sym typeface="Lato"/>
            </a:endParaRPr>
          </a:p>
          <a:p>
            <a:pPr indent="0" lvl="0" marL="457200" rtl="0" algn="l">
              <a:spcBef>
                <a:spcPts val="0"/>
              </a:spcBef>
              <a:spcAft>
                <a:spcPts val="0"/>
              </a:spcAft>
              <a:buNone/>
            </a:pPr>
            <a:r>
              <a:t/>
            </a:r>
            <a:endParaRPr sz="800">
              <a:solidFill>
                <a:schemeClr val="accent1"/>
              </a:solidFill>
              <a:latin typeface="Lato"/>
              <a:ea typeface="Lato"/>
              <a:cs typeface="Lato"/>
              <a:sym typeface="Lato"/>
            </a:endParaRPr>
          </a:p>
          <a:p>
            <a:pPr indent="0" lvl="0" marL="0" rtl="0" algn="l">
              <a:spcBef>
                <a:spcPts val="0"/>
              </a:spcBef>
              <a:spcAft>
                <a:spcPts val="0"/>
              </a:spcAft>
              <a:buNone/>
            </a:pPr>
            <a:r>
              <a:rPr lang="en" sz="800">
                <a:solidFill>
                  <a:schemeClr val="accent1"/>
                </a:solidFill>
                <a:latin typeface="Lato"/>
                <a:ea typeface="Lato"/>
                <a:cs typeface="Lato"/>
                <a:sym typeface="Lato"/>
              </a:rPr>
              <a:t>2022: Recovery for Tallest and Heaviest Players</a:t>
            </a:r>
            <a:endParaRPr sz="800">
              <a:solidFill>
                <a:schemeClr val="accent1"/>
              </a:solidFill>
              <a:latin typeface="Lato"/>
              <a:ea typeface="Lato"/>
              <a:cs typeface="Lato"/>
              <a:sym typeface="Lato"/>
            </a:endParaRPr>
          </a:p>
          <a:p>
            <a:pPr indent="0" lvl="0" marL="0" rtl="0" algn="l">
              <a:spcBef>
                <a:spcPts val="0"/>
              </a:spcBef>
              <a:spcAft>
                <a:spcPts val="0"/>
              </a:spcAft>
              <a:buNone/>
            </a:pPr>
            <a:r>
              <a:t/>
            </a:r>
            <a:endParaRPr sz="800">
              <a:solidFill>
                <a:schemeClr val="accent1"/>
              </a:solidFill>
              <a:latin typeface="Lato"/>
              <a:ea typeface="Lato"/>
              <a:cs typeface="Lato"/>
              <a:sym typeface="Lato"/>
            </a:endParaRPr>
          </a:p>
          <a:p>
            <a:pPr indent="-279400" lvl="0" marL="457200" rtl="0" algn="l">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Tallest and heaviest players have regained performance.</a:t>
            </a:r>
            <a:endParaRPr sz="800">
              <a:solidFill>
                <a:schemeClr val="accent1"/>
              </a:solidFill>
              <a:latin typeface="Lato"/>
              <a:ea typeface="Lato"/>
              <a:cs typeface="Lato"/>
              <a:sym typeface="Lato"/>
            </a:endParaRPr>
          </a:p>
          <a:p>
            <a:pPr indent="-279400" lvl="0" marL="457200" rtl="0" algn="l">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While showing improvement, they no longer dominate the league as in 2002.</a:t>
            </a:r>
            <a:endParaRPr sz="800">
              <a:solidFill>
                <a:schemeClr val="accent1"/>
              </a:solidFill>
              <a:latin typeface="Lato"/>
              <a:ea typeface="Lato"/>
              <a:cs typeface="Lato"/>
              <a:sym typeface="Lato"/>
            </a:endParaRPr>
          </a:p>
          <a:p>
            <a:pPr indent="0" lvl="0" marL="0" rtl="0" algn="l">
              <a:spcBef>
                <a:spcPts val="0"/>
              </a:spcBef>
              <a:spcAft>
                <a:spcPts val="0"/>
              </a:spcAft>
              <a:buNone/>
            </a:pPr>
            <a:r>
              <a:t/>
            </a:r>
            <a:endParaRPr sz="800">
              <a:solidFill>
                <a:schemeClr val="accent1"/>
              </a:solidFill>
              <a:latin typeface="Lato"/>
              <a:ea typeface="Lato"/>
              <a:cs typeface="Lato"/>
              <a:sym typeface="Lato"/>
            </a:endParaRPr>
          </a:p>
          <a:p>
            <a:pPr indent="0" lvl="0" marL="0" rtl="0" algn="l">
              <a:spcBef>
                <a:spcPts val="0"/>
              </a:spcBef>
              <a:spcAft>
                <a:spcPts val="0"/>
              </a:spcAft>
              <a:buNone/>
            </a:pPr>
            <a:r>
              <a:t/>
            </a:r>
            <a:endParaRPr sz="8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